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2"/>
  </p:notesMasterIdLst>
  <p:sldIdLst>
    <p:sldId id="256" r:id="rId2"/>
    <p:sldId id="264" r:id="rId3"/>
    <p:sldId id="263" r:id="rId4"/>
    <p:sldId id="268" r:id="rId5"/>
    <p:sldId id="270" r:id="rId6"/>
    <p:sldId id="269" r:id="rId7"/>
    <p:sldId id="271" r:id="rId8"/>
    <p:sldId id="272" r:id="rId9"/>
    <p:sldId id="273" r:id="rId10"/>
    <p:sldId id="262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  <p:embeddedFont>
      <p:font typeface="Merriweather Sans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SemiBold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Durb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39FD79-BA08-4128-9F5B-916A27823634}">
  <a:tblStyle styleId="{8239FD79-BA08-4128-9F5B-916A27823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7"/>
    <p:restoredTop sz="96064"/>
  </p:normalViewPr>
  <p:slideViewPr>
    <p:cSldViewPr snapToGrid="0" snapToObjects="1">
      <p:cViewPr varScale="1">
        <p:scale>
          <a:sx n="205" d="100"/>
          <a:sy n="205" d="100"/>
        </p:scale>
        <p:origin x="1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tech-external-debug-security/topic/tg_meeting_nov_15/102601350?p=,,,20,0,0,0::recentpostdate/sticky,,,20,2,0,102601350,previd%3D1700053881774901524,nextid%3D1697955034780248418&amp;previd=1700053881774901524&amp;nextid=169795503478024841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iXUZdNH6aZ-EDxsOqhYW82Ha6L7K4uVZt0-Rw9ZR-nY/edit#gid=198309536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1df9f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1df9ff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a1df9ff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1df9ff0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a1df9ff0c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ba1df9ff0c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</a:br>
            <a:br>
              <a:rPr 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4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https://docs.google.com/spreadsheets/d/1iXUZdNH6aZ-EDxsOqhYW82Ha6L7K4uVZt0-Rw9ZR-nY/edit#gid=1983095369</a:t>
            </a:r>
            <a:r>
              <a:rPr lang="en-US" sz="1200" dirty="0"/>
              <a:t> 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46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5ab111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5ab111b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75ab111b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301" y="1272159"/>
            <a:ext cx="5055368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2">
  <p:cSld name="CUSTOM_3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36298" y="274333"/>
            <a:ext cx="58860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1">
  <p:cSld name="CUSTOM_4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_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2">
  <p:cSld name="CUSTOM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_1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2">
  <p:cSld name="CUSTOM_2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_1">
  <p:cSld name="CUSTOM_3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2">
  <p:cSld name="CUSTOM_4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3">
  <p:cSld name="CUSTOM_4_1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_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433" y="5619961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42556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80222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2600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80414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5"/>
          </p:nvPr>
        </p:nvSpPr>
        <p:spPr>
          <a:xfrm>
            <a:off x="43760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1">
  <p:cSld name="TITLE_AND_BODY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56862"/>
                </a:srgbClr>
              </a:gs>
              <a:gs pos="100000">
                <a:srgbClr val="0A6B7C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2">
  <p:cSld name="TITLE_AND_BODY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4964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008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2"/>
          </p:nvPr>
        </p:nvSpPr>
        <p:spPr>
          <a:xfrm>
            <a:off x="6168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3">
  <p:cSld name="TITLE_AND_BODY_2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038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230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marL="2286000" lvl="4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3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NhpuNwU54TgwGfcl-Fgf4HUFxCxh0AztPaeqMuRQRw/edit#slide=id.p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non-isa/riscv-external-debug-securit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-non-isa/riscv-external-debug-security/issue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-non-isa/riscv-external-debug-security/issues/11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-non-isa/riscv-external-debug-security/issues/8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RISC-V External Debug Security TG</a:t>
            </a:r>
            <a:endParaRPr dirty="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Meeting notes – </a:t>
            </a:r>
            <a:r>
              <a:rPr lang="en-US" altLang="zh-CN" dirty="0"/>
              <a:t>3</a:t>
            </a:r>
            <a:r>
              <a:rPr lang="en-US" dirty="0"/>
              <a:t>/</a:t>
            </a:r>
            <a:r>
              <a:rPr lang="en-US" altLang="zh-CN" dirty="0"/>
              <a:t>26</a:t>
            </a:r>
            <a:r>
              <a:rPr lang="en-US" dirty="0"/>
              <a:t>/2024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D974-F305-D046-BAD8-BDF3C77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C825A-6ACC-0C42-AB60-8728021DF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https://docs.google.com/presentation/d/1LNhpuNwU54TgwGfcl-Fgf4HUFxCxh0AztPaeqMuRQRw/edit#slide=id.p1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7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3" name="Google Shape;413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TG/Spec update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Arch opens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A775-D230-554D-83ED-4B8DBD2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TG/Spec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EEA30-0096-B747-8EC5-9BBB52E9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TG Update</a:t>
            </a:r>
          </a:p>
          <a:p>
            <a:pPr lvl="1"/>
            <a:r>
              <a:rPr lang="en-CN" dirty="0"/>
              <a:t>TG was approved by TSC (double confirmed)</a:t>
            </a:r>
          </a:p>
          <a:p>
            <a:pPr lvl="1"/>
            <a:r>
              <a:rPr lang="en-US" dirty="0"/>
              <a:t>Next step is to prepare for the Plan approval by the Chairs</a:t>
            </a:r>
            <a:endParaRPr lang="en-CN" dirty="0"/>
          </a:p>
          <a:p>
            <a:pPr lvl="1"/>
            <a:r>
              <a:rPr lang="en-US" dirty="0"/>
              <a:t>Shooting for plan review in 4/10 Chairs meeting, see next slide for prelim dates.</a:t>
            </a:r>
          </a:p>
          <a:p>
            <a:r>
              <a:rPr lang="en-CN" dirty="0"/>
              <a:t>Spec update</a:t>
            </a:r>
          </a:p>
          <a:p>
            <a:pPr lvl="1"/>
            <a:r>
              <a:rPr lang="en-CN" sz="2000" dirty="0"/>
              <a:t>Draft pushed to </a:t>
            </a:r>
            <a:r>
              <a:rPr lang="en-US" sz="2000" dirty="0">
                <a:hlinkClick r:id="rId3"/>
              </a:rPr>
              <a:t>https://github.com/riscv-non-isa/riscv-external-debug-security</a:t>
            </a:r>
            <a:endParaRPr lang="en-US" sz="2000" dirty="0"/>
          </a:p>
          <a:p>
            <a:pPr lvl="1"/>
            <a:r>
              <a:rPr lang="en-CN" sz="2000" dirty="0"/>
              <a:t>Resolving arch opens</a:t>
            </a:r>
          </a:p>
          <a:p>
            <a:pPr lvl="1"/>
            <a:r>
              <a:rPr lang="en-CN" sz="2000" dirty="0"/>
              <a:t>Reviewing Smmtt spec</a:t>
            </a:r>
          </a:p>
        </p:txBody>
      </p:sp>
    </p:spTree>
    <p:extLst>
      <p:ext uri="{BB962C8B-B14F-4D97-AF65-F5344CB8AC3E}">
        <p14:creationId xmlns:p14="http://schemas.microsoft.com/office/powerpoint/2010/main" val="170638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53D98-F972-9249-8D83-65EB0B47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Prelim </a:t>
            </a:r>
            <a:r>
              <a:rPr lang="en-CN"/>
              <a:t>Plan (WIP, NOT Reviewed!)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B6D14-8D47-3646-AE59-D56414B7D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3B99EF-7D7B-ED43-8757-A53164D8C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31621"/>
              </p:ext>
            </p:extLst>
          </p:nvPr>
        </p:nvGraphicFramePr>
        <p:xfrm>
          <a:off x="3471596" y="2110853"/>
          <a:ext cx="5248708" cy="3406760"/>
        </p:xfrm>
        <a:graphic>
          <a:graphicData uri="http://schemas.openxmlformats.org/drawingml/2006/table">
            <a:tbl>
              <a:tblPr/>
              <a:tblGrid>
                <a:gridCol w="3013376">
                  <a:extLst>
                    <a:ext uri="{9D8B030D-6E8A-4147-A177-3AD203B41FA5}">
                      <a16:colId xmlns:a16="http://schemas.microsoft.com/office/drawing/2014/main" val="501539882"/>
                    </a:ext>
                  </a:extLst>
                </a:gridCol>
                <a:gridCol w="2235332">
                  <a:extLst>
                    <a:ext uri="{9D8B030D-6E8A-4147-A177-3AD203B41FA5}">
                      <a16:colId xmlns:a16="http://schemas.microsoft.com/office/drawing/2014/main" val="1102255683"/>
                    </a:ext>
                  </a:extLst>
                </a:gridCol>
              </a:tblGrid>
              <a:tr h="41430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Milestones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Date </a:t>
                      </a:r>
                    </a:p>
                  </a:txBody>
                  <a:tcPr marL="66675" marR="66675" marT="66675" marB="66675" anchor="ctr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91811"/>
                  </a:ext>
                </a:extLst>
              </a:tr>
              <a:tr h="3740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Plan Approval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4/10/2024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573638"/>
                  </a:ext>
                </a:extLst>
              </a:tr>
              <a:tr h="3740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Internal Review Start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6/30/2024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145773"/>
                  </a:ext>
                </a:extLst>
              </a:tr>
              <a:tr h="3740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Architecture Review Request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N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7/30/2024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553657"/>
                  </a:ext>
                </a:extLst>
              </a:tr>
              <a:tr h="3740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Freeze Milestone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10/30/2024 (TBD)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158683"/>
                  </a:ext>
                </a:extLst>
              </a:tr>
              <a:tr h="3740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Public Review Start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TBD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958066"/>
                  </a:ext>
                </a:extLst>
              </a:tr>
              <a:tr h="3740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Ratification-Ready Milestone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TBD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85701"/>
                  </a:ext>
                </a:extLst>
              </a:tr>
              <a:tr h="3740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TSC Approval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TBD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869677"/>
                  </a:ext>
                </a:extLst>
              </a:tr>
              <a:tr h="37405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Board Ratification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cap="none" dirty="0">
                          <a:solidFill>
                            <a:srgbClr val="43434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TBD</a:t>
                      </a:r>
                    </a:p>
                  </a:txBody>
                  <a:tcPr marL="66675" marR="66675" marT="66675" marB="66675">
                    <a:lnL w="9525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BDC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84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63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91A9-908C-E34E-88CC-3B598E68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Arch Opens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799FB-9664-1D45-94DB-62E9D84A8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https://github.com/riscv-non-isa/riscv-external-debug-security/issues</a:t>
            </a:r>
            <a:r>
              <a:rPr lang="en-US" dirty="0"/>
              <a:t> for all arch opens</a:t>
            </a:r>
          </a:p>
          <a:p>
            <a:endParaRPr lang="en-US" dirty="0"/>
          </a:p>
          <a:p>
            <a:pPr marL="76200" indent="0">
              <a:buNone/>
            </a:pPr>
            <a:endParaRPr lang="en-CN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ED9BE22-58C0-9C4B-BF67-CC0C67044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1938" y="2443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N" altLang="en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CN" altLang="en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5936-4175-5A41-84A0-B98DF18F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Interaction with trace encoder</a:t>
            </a:r>
            <a:br>
              <a:rPr lang="en-CN" dirty="0"/>
            </a:b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D9B5C-5288-2B42-834F-EDB8DB806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https://github.com/riscv-non-isa/riscv-external-debug-security/issues/11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Reuse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existing trace-on/trace-off triggers</a:t>
            </a:r>
          </a:p>
          <a:p>
            <a:pPr lvl="2"/>
            <a:r>
              <a:rPr lang="en-US" altLang="zh-CN" dirty="0"/>
              <a:t>Potential</a:t>
            </a:r>
            <a:r>
              <a:rPr lang="zh-CN" altLang="en-US" dirty="0"/>
              <a:t> </a:t>
            </a:r>
            <a:r>
              <a:rPr lang="en-US" altLang="zh-CN" dirty="0"/>
              <a:t>race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endParaRPr lang="en-US" dirty="0"/>
          </a:p>
          <a:p>
            <a:pPr lvl="1"/>
            <a:r>
              <a:rPr lang="en-US" dirty="0"/>
              <a:t>Use halted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in-band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synchronized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output</a:t>
            </a:r>
            <a:r>
              <a:rPr lang="zh-CN" altLang="en-US" dirty="0"/>
              <a:t> </a:t>
            </a:r>
            <a:r>
              <a:rPr lang="en-US" altLang="zh-CN" dirty="0"/>
              <a:t>transaction</a:t>
            </a:r>
          </a:p>
          <a:p>
            <a:r>
              <a:rPr lang="en-US" dirty="0"/>
              <a:t>With a new </a:t>
            </a:r>
            <a:r>
              <a:rPr lang="en-US" dirty="0" err="1"/>
              <a:t>xtrcen</a:t>
            </a:r>
            <a:r>
              <a:rPr lang="en-US" dirty="0"/>
              <a:t> signal in the interface</a:t>
            </a:r>
          </a:p>
          <a:p>
            <a:pPr lvl="1"/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halted</a:t>
            </a:r>
            <a:r>
              <a:rPr lang="zh-CN" altLang="en-US" dirty="0"/>
              <a:t> </a:t>
            </a:r>
            <a:r>
              <a:rPr lang="en-US" altLang="zh-CN" dirty="0"/>
              <a:t>signal.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confusion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”halt”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  <a:r>
              <a:rPr lang="zh-CN" altLang="en-US" dirty="0"/>
              <a:t> </a:t>
            </a:r>
            <a:r>
              <a:rPr lang="en-US" altLang="zh-CN" dirty="0"/>
              <a:t>spec</a:t>
            </a:r>
            <a:endParaRPr lang="en-US" dirty="0"/>
          </a:p>
          <a:p>
            <a:pPr marL="76200" indent="0">
              <a:buNone/>
            </a:pPr>
            <a:endParaRPr lang="en-CN" dirty="0"/>
          </a:p>
          <a:p>
            <a:pPr marL="76200" indent="0">
              <a:buNone/>
            </a:pPr>
            <a:r>
              <a:rPr lang="en-CN" dirty="0"/>
              <a:t>Notes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/>
              <a:t>G</a:t>
            </a:r>
            <a:r>
              <a:rPr lang="en-CN" sz="1900" dirty="0"/>
              <a:t>o with new signal (xtrcen) or a vector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N" sz="1900" dirty="0"/>
              <a:t>Continue to define details in ticket</a:t>
            </a:r>
          </a:p>
        </p:txBody>
      </p:sp>
    </p:spTree>
    <p:extLst>
      <p:ext uri="{BB962C8B-B14F-4D97-AF65-F5344CB8AC3E}">
        <p14:creationId xmlns:p14="http://schemas.microsoft.com/office/powerpoint/2010/main" val="331237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9D14-D79C-834E-A26F-A250747DD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erf counters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19AA5-AF8E-9F49-BCFD-1B9452E29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https://github.com/riscv-non-isa/riscv-external-debug-security/issues/8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Notes</a:t>
            </a:r>
          </a:p>
          <a:p>
            <a:pPr lvl="1"/>
            <a:r>
              <a:rPr lang="en-US" altLang="zh-CN" dirty="0"/>
              <a:t>In some cases (Trust-Zone M model), this might be an issue </a:t>
            </a:r>
          </a:p>
          <a:p>
            <a:pPr lvl="1"/>
            <a:r>
              <a:rPr lang="en-US" altLang="zh-CN" dirty="0" err="1"/>
              <a:t>Gokhan</a:t>
            </a:r>
            <a:r>
              <a:rPr lang="en-US" altLang="zh-CN" dirty="0"/>
              <a:t> to describe threat model in the ticket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7681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1099-F1D6-C745-8D92-4A91FB6E7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Ext dbg sec and Smmtt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9B3D0-593B-7C4F-9E23-3F7872D8D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Aote to send out slides</a:t>
            </a:r>
          </a:p>
        </p:txBody>
      </p:sp>
    </p:spTree>
    <p:extLst>
      <p:ext uri="{BB962C8B-B14F-4D97-AF65-F5344CB8AC3E}">
        <p14:creationId xmlns:p14="http://schemas.microsoft.com/office/powerpoint/2010/main" val="19555331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5037</TotalTime>
  <Words>333</Words>
  <Application>Microsoft Macintosh PowerPoint</Application>
  <PresentationFormat>Widescreen</PresentationFormat>
  <Paragraphs>67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Century Gothic</vt:lpstr>
      <vt:lpstr>Merriweather Sans</vt:lpstr>
      <vt:lpstr>Open Sans SemiBold</vt:lpstr>
      <vt:lpstr>Calibri</vt:lpstr>
      <vt:lpstr>Arial</vt:lpstr>
      <vt:lpstr>Open Sans</vt:lpstr>
      <vt:lpstr>Helvetica Neue</vt:lpstr>
      <vt:lpstr>Simple Light</vt:lpstr>
      <vt:lpstr>RISC-V External Debug Security TG</vt:lpstr>
      <vt:lpstr>Disclaimer</vt:lpstr>
      <vt:lpstr>Agenda</vt:lpstr>
      <vt:lpstr>TG/Spec Update</vt:lpstr>
      <vt:lpstr>Prelim Plan (WIP, NOT Reviewed!)</vt:lpstr>
      <vt:lpstr>Arch Opens</vt:lpstr>
      <vt:lpstr>Interaction with trace encoder </vt:lpstr>
      <vt:lpstr>Perf counters</vt:lpstr>
      <vt:lpstr>Ext dbg sec and Smmtt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External Debug Security TG</dc:title>
  <cp:lastModifiedBy>Joe Xie</cp:lastModifiedBy>
  <cp:revision>36</cp:revision>
  <dcterms:modified xsi:type="dcterms:W3CDTF">2024-03-26T16:14:57Z</dcterms:modified>
</cp:coreProperties>
</file>